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CD092-A068-88FF-BE03-B8F5B5FBFC41}" v="96" dt="2021-09-05T11:06:09.626"/>
    <p1510:client id="{1E4C5B2C-7FC7-432D-8536-C220937C396A}" v="65" dt="2021-09-05T10:09:23.541"/>
    <p1510:client id="{2F4C8B0E-4467-A41E-302D-BB40DC9DCE0F}" v="53" dt="2021-09-05T11:01:50.085"/>
    <p1510:client id="{36FD9C10-FC54-D847-1B29-F3939543A3DD}" v="255" dt="2021-09-05T10:49:40.713"/>
    <p1510:client id="{412610DC-04A6-419B-0199-A0969462BD42}" v="75" dt="2021-09-05T10:15:49.674"/>
    <p1510:client id="{41B569E6-DF58-5BD9-46F4-3D37EDEFCD32}" v="31" dt="2021-09-05T10:27:40.863"/>
    <p1510:client id="{479E87E3-EC0E-AAA3-CBF4-9A8CCCED542B}" v="3" dt="2021-09-05T10:42:32.110"/>
    <p1510:client id="{5B08052E-C9E5-7E90-D517-A99ADD1BFF92}" v="15" dt="2021-09-05T11:03:40.087"/>
    <p1510:client id="{5B5F1976-F9DA-C7CC-8193-012193E79131}" v="61" dt="2021-09-05T10:39:13.515"/>
    <p1510:client id="{5CDDAE8D-BC65-0E88-C40F-16A08738135A}" v="141" dt="2021-09-05T10:11:27.831"/>
    <p1510:client id="{7CC8DE71-04AB-2CBD-528C-2B1038FA39DC}" v="17" dt="2021-09-05T10:04:35.421"/>
    <p1510:client id="{846317DF-A504-4464-CE9D-00BC6CB59A7D}" v="37" dt="2021-09-05T10:31:33.188"/>
    <p1510:client id="{9AA5F4B0-43BC-683E-5ECF-73EF27A47AA4}" v="51" dt="2021-09-05T10:53:37.664"/>
    <p1510:client id="{9DCE7487-8A8F-FCAB-82DD-4E224E2F53D9}" v="40" dt="2021-09-05T09:58:53.493"/>
    <p1510:client id="{A83DF816-3BEC-EF8A-15C6-B161B980AEE2}" v="27" dt="2021-09-05T10:14:33.731"/>
    <p1510:client id="{AA6FC698-DEF0-5A88-4643-1CD8B5944E7A}" v="9" dt="2021-09-05T09:52:21.449"/>
    <p1510:client id="{B082C6EE-1D20-0B35-6F35-2B2621C47148}" v="5" dt="2021-09-05T09:57:38.417"/>
    <p1510:client id="{B3570D01-DDC0-D665-DBD4-4F24BF18DED8}" v="8" dt="2021-09-05T10:20:18.765"/>
    <p1510:client id="{B69E5799-0929-E51B-33ED-FADA0DD7A933}" v="9" dt="2021-09-05T09:55:45.884"/>
    <p1510:client id="{CE8177B8-F812-F72F-03B9-AE9129276515}" v="136" dt="2021-09-05T10:25:31.979"/>
    <p1510:client id="{D790B2BD-7068-B280-1BFF-DA99ACDDB707}" v="21" dt="2021-09-05T10:01:58.366"/>
    <p1510:client id="{E009BCB1-AA68-02B9-43E9-730EC974E505}" v="8" dt="2021-09-05T10:34:55.023"/>
    <p1510:client id="{E187430B-4011-9703-6FB2-04540AC15489}" v="70" dt="2021-09-05T10:46:06.385"/>
    <p1510:client id="{EC8640C0-E0B7-22AE-E976-F4298CC15898}" v="32" dt="2021-09-05T10:30:28.507"/>
    <p1510:client id="{EE331927-8332-205A-EB63-7541DE752FA6}" v="17" dt="2021-09-05T10:56:51.921"/>
    <p1510:client id="{EED35D6C-4C7F-D4D2-C07E-FEC17EA972CC}" v="22" dt="2021-09-05T09:52:10.293"/>
    <p1510:client id="{FA5734C0-E80D-4774-B76D-8510CB6FADE0}" v="49" dt="2021-09-05T10:37:53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0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1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2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1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92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9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6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0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3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pl-PL" sz="5400">
                <a:ea typeface="+mj-lt"/>
                <a:cs typeface="+mj-lt"/>
              </a:rPr>
              <a:t>12 września 1683 rok</a:t>
            </a:r>
            <a:endParaRPr lang="pl-PL" sz="540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pl-PL" sz="2000">
                <a:ea typeface="+mn-lt"/>
                <a:cs typeface="+mn-lt"/>
              </a:rPr>
              <a:t>Jan III Sobieski</a:t>
            </a:r>
            <a:endParaRPr lang="pl-PL" sz="2000"/>
          </a:p>
        </p:txBody>
      </p:sp>
      <p:pic>
        <p:nvPicPr>
          <p:cNvPr id="4" name="Obraz 4" descr="Obraz zawierający osoba, wewnątrz&#10;&#10;Opis wygenerowany automatycznie">
            <a:extLst>
              <a:ext uri="{FF2B5EF4-FFF2-40B4-BE49-F238E27FC236}">
                <a16:creationId xmlns:a16="http://schemas.microsoft.com/office/drawing/2014/main" id="{DD507E14-A64A-479B-9367-5618C53764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42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 descr="Obraz zawierający tekst, wewnątrz, zbroja, skórzane&#10;&#10;Opis wygenerowany automatycznie">
            <a:extLst>
              <a:ext uri="{FF2B5EF4-FFF2-40B4-BE49-F238E27FC236}">
                <a16:creationId xmlns:a16="http://schemas.microsoft.com/office/drawing/2014/main" id="{9080BF48-A91E-48AC-9F22-D8F94E3A05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343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D04E5B5-5888-429F-899F-76E31117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  <a:cs typeface="Calibri Light" panose="020F0302020204030204"/>
              </a:rPr>
              <a:t>Panowanie Jana III Sobieskiego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584598-5392-4EA9-997C-9710F9452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Jan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III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Sobieski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 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urodził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się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17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sierpnia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 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1629r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 w 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Olesku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Zmarł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 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17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czerwca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1696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 w 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Wilanowie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) – 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był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króle</a:t>
            </a:r>
            <a:r>
              <a:rPr lang="pl-PL" b="1">
                <a:solidFill>
                  <a:srgbClr val="FFFFFF"/>
                </a:solidFill>
                <a:ea typeface="+mn-lt"/>
                <a:cs typeface="+mn-lt"/>
              </a:rPr>
              <a:t>m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 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Polski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od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1674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lang="pl-PL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latin typeface="Calibri Light"/>
                <a:cs typeface="Calibri Light"/>
              </a:rPr>
              <a:t>1696</a:t>
            </a:r>
            <a:endParaRPr lang="pl-PL" b="1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pl-PL">
                <a:solidFill>
                  <a:srgbClr val="FFFFFF"/>
                </a:solidFill>
                <a:ea typeface="+mn-lt"/>
                <a:cs typeface="+mn-lt"/>
              </a:rPr>
              <a:t>Jego dwudziestodwuletnie panowanie było okresem stabilizacji Rzeczypospolitej po zawirowaniach powstania Chmielnickiego wojny polsko-rosyjskiej i potopu szwedzkiego. </a:t>
            </a:r>
            <a:endParaRPr lang="pl-PL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7167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 descr="Obraz zawierający osoba, wewnątrz, podłoże, grupa&#10;&#10;Opis wygenerowany automatycznie">
            <a:extLst>
              <a:ext uri="{FF2B5EF4-FFF2-40B4-BE49-F238E27FC236}">
                <a16:creationId xmlns:a16="http://schemas.microsoft.com/office/drawing/2014/main" id="{01751180-6FC3-423C-8266-CC1D1EB58F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t="11287" b="4443"/>
          <a:stretch/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C665C79-AC34-431A-B586-80FEFAF4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pl-PL" b="1">
                <a:solidFill>
                  <a:srgbClr val="FFFFFF"/>
                </a:solidFill>
                <a:cs typeface="Calibri Light"/>
              </a:rPr>
              <a:t>Rodzice</a:t>
            </a:r>
            <a:r>
              <a:rPr lang="pl-PL">
                <a:solidFill>
                  <a:srgbClr val="FFFFFF"/>
                </a:solidFill>
                <a:cs typeface="Calibri Light"/>
              </a:rPr>
              <a:t> i </a:t>
            </a:r>
            <a:r>
              <a:rPr lang="pl-PL" b="1">
                <a:solidFill>
                  <a:srgbClr val="FFFFFF"/>
                </a:solidFill>
                <a:cs typeface="Calibri Light"/>
              </a:rPr>
              <a:t>Żo</a:t>
            </a:r>
            <a:r>
              <a:rPr lang="pl-PL" b="1">
                <a:solidFill>
                  <a:srgbClr val="FFFFFF"/>
                </a:solidFill>
                <a:ea typeface="+mj-lt"/>
                <a:cs typeface="+mj-lt"/>
              </a:rPr>
              <a:t>na </a:t>
            </a:r>
            <a:endParaRPr lang="pl-PL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FA4D5E-DA61-4910-933F-70DF79134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pl-PL" sz="2600" b="1">
                <a:solidFill>
                  <a:srgbClr val="FFFFFF"/>
                </a:solidFill>
                <a:ea typeface="+mn-lt"/>
                <a:cs typeface="+mn-lt"/>
              </a:rPr>
              <a:t> Żona-Maria Kazimiera de La Grange d’Arquien</a:t>
            </a:r>
            <a:r>
              <a:rPr lang="pl-PL" sz="2600">
                <a:solidFill>
                  <a:srgbClr val="FFFFFF"/>
                </a:solidFill>
                <a:ea typeface="+mn-lt"/>
                <a:cs typeface="+mn-lt"/>
              </a:rPr>
              <a:t>, Marysieńka (ur. 28 czerwca 1641 lub wcześniej w Nevers, zm. 30 stycznia 1716 w Blois) – królowa Polski, żona króla Jana III Sobieskiego, starosta brodnicki w latach 1678–1698. </a:t>
            </a:r>
          </a:p>
          <a:p>
            <a:pPr marL="0" indent="0">
              <a:buNone/>
            </a:pPr>
            <a:r>
              <a:rPr lang="pl-PL" sz="2600" b="1">
                <a:solidFill>
                  <a:srgbClr val="FFFFFF"/>
                </a:solidFill>
                <a:ea typeface="+mn-lt"/>
                <a:cs typeface="+mn-lt"/>
              </a:rPr>
              <a:t>Matka-Zofia Teofila z Daniłowiczów Sobieska</a:t>
            </a:r>
            <a:r>
              <a:rPr lang="pl-PL" sz="2600">
                <a:solidFill>
                  <a:srgbClr val="FFFFFF"/>
                </a:solidFill>
                <a:ea typeface="+mn-lt"/>
                <a:cs typeface="+mn-lt"/>
              </a:rPr>
              <a:t> (ur. 1607 w Żurowie, zm. 27 listopada 1661 w Żółkwi) – córka wojewody ruskiego Jana Daniłowicza i Zofii z Żółkiewskich, córki hetmana Stanisława Żółkiewskiego. Matka króla Jana III Sobieskiego.</a:t>
            </a:r>
          </a:p>
          <a:p>
            <a:pPr marL="0" indent="0">
              <a:buNone/>
            </a:pPr>
            <a:r>
              <a:rPr lang="pl-PL" sz="2600" b="1">
                <a:solidFill>
                  <a:srgbClr val="FFFFFF"/>
                </a:solidFill>
                <a:cs typeface="Calibri"/>
              </a:rPr>
              <a:t>Ojciec</a:t>
            </a:r>
            <a:r>
              <a:rPr lang="pl-PL" sz="2600">
                <a:solidFill>
                  <a:srgbClr val="FFFFFF"/>
                </a:solidFill>
                <a:cs typeface="Calibri"/>
              </a:rPr>
              <a:t>-</a:t>
            </a:r>
            <a:r>
              <a:rPr lang="pl-PL" sz="2600" b="1">
                <a:solidFill>
                  <a:srgbClr val="FFFFFF"/>
                </a:solidFill>
                <a:ea typeface="+mn-lt"/>
                <a:cs typeface="+mn-lt"/>
              </a:rPr>
              <a:t>Jakub Sobieski</a:t>
            </a:r>
            <a:r>
              <a:rPr lang="pl-PL" sz="2600">
                <a:solidFill>
                  <a:srgbClr val="FFFFFF"/>
                </a:solidFill>
                <a:ea typeface="+mn-lt"/>
                <a:cs typeface="+mn-lt"/>
              </a:rPr>
              <a:t> herbu Janina (ur. 5 maja 1591 w Żółkwi, zm. 23 czerwca 1646 tamże) – kasztelan krakowski od 1646 roku. </a:t>
            </a:r>
          </a:p>
        </p:txBody>
      </p:sp>
    </p:spTree>
    <p:extLst>
      <p:ext uri="{BB962C8B-B14F-4D97-AF65-F5344CB8AC3E}">
        <p14:creationId xmlns:p14="http://schemas.microsoft.com/office/powerpoint/2010/main" val="2398643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>
            <a:extLst>
              <a:ext uri="{FF2B5EF4-FFF2-40B4-BE49-F238E27FC236}">
                <a16:creationId xmlns:a16="http://schemas.microsoft.com/office/drawing/2014/main" id="{03756656-0592-46F0-B830-57651A2255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4117" b="2063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C3843FC-2A99-4C89-9B4B-E59C60F2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712268"/>
            <a:ext cx="10410524" cy="1193533"/>
          </a:xfrm>
        </p:spPr>
        <p:txBody>
          <a:bodyPr>
            <a:normAutofit/>
          </a:bodyPr>
          <a:lstStyle/>
          <a:p>
            <a:r>
              <a:rPr lang="pl-PL" b="1">
                <a:solidFill>
                  <a:srgbClr val="FFFFFF"/>
                </a:solidFill>
                <a:cs typeface="Calibri Light"/>
              </a:rPr>
              <a:t>Osiągnięcia</a:t>
            </a:r>
            <a:r>
              <a:rPr lang="pl-PL">
                <a:solidFill>
                  <a:srgbClr val="FFFFFF"/>
                </a:solidFill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cs typeface="Calibri Light"/>
              </a:rPr>
              <a:t>Jana</a:t>
            </a:r>
            <a:r>
              <a:rPr lang="pl-PL">
                <a:solidFill>
                  <a:srgbClr val="FFFFFF"/>
                </a:solidFill>
                <a:cs typeface="Calibri Light"/>
              </a:rPr>
              <a:t> </a:t>
            </a:r>
            <a:r>
              <a:rPr lang="pl-PL" b="1">
                <a:solidFill>
                  <a:srgbClr val="FFFFFF"/>
                </a:solidFill>
                <a:cs typeface="Calibri Light"/>
              </a:rPr>
              <a:t>III</a:t>
            </a:r>
            <a:r>
              <a:rPr lang="pl-PL">
                <a:solidFill>
                  <a:srgbClr val="FFFFFF"/>
                </a:solidFill>
                <a:cs typeface="Calibri Light"/>
              </a:rPr>
              <a:t> </a:t>
            </a:r>
            <a:endParaRPr lang="pl-PL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B7070F-D605-47D7-863C-217E6BEDC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276" y="2050181"/>
            <a:ext cx="10410524" cy="412678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2400" b="1">
                <a:solidFill>
                  <a:srgbClr val="FFFFFF"/>
                </a:solidFill>
                <a:ea typeface="+mn-lt"/>
                <a:cs typeface="+mn-lt"/>
              </a:rPr>
              <a:t>Jan III Sobieski</a:t>
            </a:r>
            <a:endParaRPr lang="pl-PL" sz="2400">
              <a:solidFill>
                <a:srgbClr val="FFFFFF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 1. pokonanie turków pod chocimiem.</a:t>
            </a:r>
            <a:endParaRPr lang="pl-PL" sz="240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2. pokonał turków pod wiedniem.</a:t>
            </a:r>
            <a:endParaRPr lang="pl-PL" sz="2400">
              <a:solidFill>
                <a:srgbClr val="FFFFFF"/>
              </a:solidFill>
            </a:endParaRPr>
          </a:p>
          <a:p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3. zawarł traktat z austrią</a:t>
            </a:r>
            <a:endParaRPr lang="pl-PL" sz="2400">
              <a:solidFill>
                <a:srgbClr val="FFFFFF"/>
              </a:solidFill>
            </a:endParaRPr>
          </a:p>
          <a:p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4. zawarł przymierze z Francją i szwecją przeciw Brandenburgii.</a:t>
            </a:r>
            <a:endParaRPr lang="pl-PL" sz="2400">
              <a:solidFill>
                <a:srgbClr val="FFFFFF"/>
              </a:solidFill>
            </a:endParaRPr>
          </a:p>
          <a:p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5. próba przyłaczenia polsce mołdawii i siedmiogrodu.</a:t>
            </a:r>
            <a:endParaRPr lang="pl-PL" sz="2400">
              <a:solidFill>
                <a:srgbClr val="FFFFFF"/>
              </a:solidFill>
            </a:endParaRPr>
          </a:p>
          <a:p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6. zwyciężył pod lwowem.</a:t>
            </a:r>
            <a:endParaRPr lang="pl-PL" sz="2400">
              <a:solidFill>
                <a:srgbClr val="FFFFFF"/>
              </a:solidFill>
            </a:endParaRPr>
          </a:p>
          <a:p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7. unowocześnił wojsko.</a:t>
            </a:r>
            <a:endParaRPr lang="pl-PL" sz="2400">
              <a:solidFill>
                <a:srgbClr val="FFFFFF"/>
              </a:solidFill>
            </a:endParaRPr>
          </a:p>
          <a:p>
            <a:r>
              <a:rPr lang="pl-PL" sz="2400">
                <a:solidFill>
                  <a:srgbClr val="FFFFFF"/>
                </a:solidFill>
                <a:ea typeface="+mn-lt"/>
                <a:cs typeface="+mn-lt"/>
              </a:rPr>
              <a:t>8. wzmocnił władze królewską.</a:t>
            </a:r>
            <a:endParaRPr lang="pl-PL" sz="2400">
              <a:solidFill>
                <a:srgbClr val="FFFFFF"/>
              </a:solidFill>
            </a:endParaRPr>
          </a:p>
          <a:p>
            <a:endParaRPr lang="pl-PL" sz="24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7907326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B27C250-B1DE-4E89-9679-2F791F3EE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pl-PL" b="1">
                <a:solidFill>
                  <a:schemeClr val="bg1"/>
                </a:solidFill>
                <a:cs typeface="Calibri Light"/>
              </a:rPr>
              <a:t>12</a:t>
            </a:r>
            <a:r>
              <a:rPr lang="pl-PL">
                <a:solidFill>
                  <a:schemeClr val="bg1"/>
                </a:solidFill>
                <a:cs typeface="Calibri Light"/>
              </a:rPr>
              <a:t> </a:t>
            </a:r>
            <a:r>
              <a:rPr lang="pl-PL" b="1">
                <a:solidFill>
                  <a:schemeClr val="bg1"/>
                </a:solidFill>
                <a:cs typeface="Calibri Light"/>
              </a:rPr>
              <a:t>Wrzesie</a:t>
            </a:r>
            <a:r>
              <a:rPr lang="pl-PL" b="1">
                <a:solidFill>
                  <a:schemeClr val="bg1"/>
                </a:solidFill>
                <a:ea typeface="+mj-lt"/>
                <a:cs typeface="+mj-lt"/>
              </a:rPr>
              <a:t>ń</a:t>
            </a:r>
            <a:endParaRPr lang="pl-PL">
              <a:solidFill>
                <a:schemeClr val="bg1"/>
              </a:solidFill>
            </a:endParaRPr>
          </a:p>
        </p:txBody>
      </p:sp>
      <p:pic>
        <p:nvPicPr>
          <p:cNvPr id="4" name="Obraz 4" descr="Obraz zawierający tekst, tkanina&#10;&#10;Opis wygenerowany automatycznie">
            <a:extLst>
              <a:ext uri="{FF2B5EF4-FFF2-40B4-BE49-F238E27FC236}">
                <a16:creationId xmlns:a16="http://schemas.microsoft.com/office/drawing/2014/main" id="{878A4E5D-F5CA-49E5-934E-6F31F349D1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85" r="21086" b="1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7" name="Group 10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187205-6A35-45F3-9C03-FDA2DEC13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2200" b="1">
                <a:solidFill>
                  <a:schemeClr val="bg1"/>
                </a:solidFill>
                <a:ea typeface="+mn-lt"/>
                <a:cs typeface="+mn-lt"/>
              </a:rPr>
              <a:t>Bitwa pod Wiedniem</a:t>
            </a:r>
            <a:r>
              <a:rPr lang="pl-PL" sz="2200">
                <a:solidFill>
                  <a:schemeClr val="bg1"/>
                </a:solidFill>
                <a:ea typeface="+mn-lt"/>
                <a:cs typeface="+mn-lt"/>
              </a:rPr>
              <a:t> (inaczej nazywana </a:t>
            </a:r>
            <a:r>
              <a:rPr lang="pl-PL" sz="2200" b="1">
                <a:solidFill>
                  <a:schemeClr val="bg1"/>
                </a:solidFill>
                <a:ea typeface="+mn-lt"/>
                <a:cs typeface="+mn-lt"/>
              </a:rPr>
              <a:t>Odsieczą Wiedeńską</a:t>
            </a:r>
            <a:r>
              <a:rPr lang="pl-PL" sz="2200">
                <a:solidFill>
                  <a:schemeClr val="bg1"/>
                </a:solidFill>
                <a:ea typeface="+mn-lt"/>
                <a:cs typeface="+mn-lt"/>
              </a:rPr>
              <a:t> lub rzadziej </a:t>
            </a:r>
            <a:r>
              <a:rPr lang="pl-PL" sz="2200" b="1">
                <a:solidFill>
                  <a:schemeClr val="bg1"/>
                </a:solidFill>
                <a:ea typeface="+mn-lt"/>
                <a:cs typeface="+mn-lt"/>
              </a:rPr>
              <a:t>Wiktorią Wiedeńską</a:t>
            </a:r>
            <a:r>
              <a:rPr lang="pl-PL" sz="2200">
                <a:solidFill>
                  <a:schemeClr val="bg1"/>
                </a:solidFill>
                <a:ea typeface="+mn-lt"/>
                <a:cs typeface="+mn-lt"/>
              </a:rPr>
              <a:t>) – bitwa stoczona 12 września 1683 pod Wiedniem między wojskami polsko-cesarskimi pod dowództwem króla Jana III Sobieskiego a armią Imperium Osmańskiego pod wodzą wezyra Kara Mustafy. Bitwa była przełomowym wydarzeniem w wojnie – zakończyła się klęską Osmanów, którzy od tej pory przeszli do defensywy i przestali stanowić zagrożenie dla chrześcijańskiej części Europy.</a:t>
            </a:r>
            <a:endParaRPr lang="pl-PL" sz="2200">
              <a:solidFill>
                <a:schemeClr val="bg1"/>
              </a:solidFill>
            </a:endParaRP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773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 descr="Obraz zawierający posiłek&#10;&#10;Opis wygenerowany automatycznie">
            <a:extLst>
              <a:ext uri="{FF2B5EF4-FFF2-40B4-BE49-F238E27FC236}">
                <a16:creationId xmlns:a16="http://schemas.microsoft.com/office/drawing/2014/main" id="{F9AD7255-9872-447B-8709-83210B13E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2036" b="117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75B249-0892-4251-8FF0-23B028C8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  <a:ea typeface="+mj-lt"/>
                <a:cs typeface="+mj-lt"/>
              </a:rPr>
              <a:t>Majątek Sobieskich</a:t>
            </a:r>
            <a:endParaRPr lang="pl-PL">
              <a:solidFill>
                <a:srgbClr val="FFFFFF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92F5D8-DCDE-4234-981C-D1818FF64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pl-PL" sz="1800">
              <a:solidFill>
                <a:srgbClr val="FFFFFF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pl-PL" sz="1800">
              <a:solidFill>
                <a:srgbClr val="FFFFFF"/>
              </a:solidFill>
              <a:cs typeface="Calibri" panose="020F0502020204030204"/>
            </a:endParaRPr>
          </a:p>
          <a:p>
            <a:r>
              <a:rPr lang="pl-PL" sz="1800">
                <a:solidFill>
                  <a:srgbClr val="FFFFFF"/>
                </a:solidFill>
                <a:ea typeface="+mn-lt"/>
                <a:cs typeface="+mn-lt"/>
              </a:rPr>
              <a:t>Ród Sobieskich nie należał do potężnych finansowo, jednak dwaj kolejni przodkowie króla zdołali doprowadzić go do tej pozycji i wprowadzić go do grona magnaterii. Jan Sobieski odziedziczył ogromny (choć oczywiście nieporównywalny z fortunami np. Zamoyskich czy Radziwiłłów) majątek, którego w związku ze śmiercią brata był jedynym (po odliczeniu uposażenia dla siostry) dysponentem. Po ojcu przejął majątki rodowe głównie na Lubelszczyźnie i Rusi Czerwonej, a także kamienicę we Lwowie, z kolei po matce m.in. Olesko. W 1667 r. w związku z aneksją do Rosji ziem wschodnioukraińskich, utracił posiadane tam dobra, uzyskał jednak za nie od cara odszkodowanie w wysokości 40.000 zł. Po wygaśnięciu rodu Żółkiewskich przejął ich majętności, w tym m.in. Wolę Giełczewską (późniejszą Wolę Sobieską), Pomorzany (w 1699 r. wyceniane na ogromną sumę 500.000 zł), Zborów i Złoczów na Podolu oraz Błudów na Wołyniu. Majątek ten zdołał znacznie pomnożyć własnymi działaniami. Znaczne wpływy przynosiło mu też pełnienie starostw jaworowskiego (formalnie od 1647 do nominacji Jakuba – faktycznie starostwo dziedziczne w rodzie Sobieskich do 1716), krasnostawskiego (od 1653), stryjskiego (od 1660), osieckiego (1673), gniewskiego (od 16 III 1667 do śmierci). Przejmując władzę królewską, zdołał więc już Sobieski uzyskać status wielkiego magnata.</a:t>
            </a:r>
            <a:endParaRPr lang="pl-PL" sz="1800">
              <a:solidFill>
                <a:srgbClr val="FFFFFF"/>
              </a:solidFill>
            </a:endParaRPr>
          </a:p>
          <a:p>
            <a:endParaRPr lang="pl-PL" sz="18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885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9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51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FB46DA8-DB66-4F65-B33E-0E703E07A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365760"/>
            <a:ext cx="7569706" cy="1288238"/>
          </a:xfrm>
        </p:spPr>
        <p:txBody>
          <a:bodyPr anchor="ctr">
            <a:normAutofit/>
          </a:bodyPr>
          <a:lstStyle/>
          <a:p>
            <a:pPr algn="ctr"/>
            <a:r>
              <a:rPr lang="pl-PL" b="1">
                <a:cs typeface="Calibri Light"/>
              </a:rPr>
              <a:t>Ciekawostki</a:t>
            </a:r>
            <a:r>
              <a:rPr lang="pl-PL">
                <a:cs typeface="Calibri Light"/>
              </a:rPr>
              <a:t> 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E5E658-AE75-462F-B9F1-1BAA2982C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5569" y="1956816"/>
            <a:ext cx="7860863" cy="402488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pl-PL" sz="1300"/>
          </a:p>
          <a:p>
            <a:endParaRPr lang="pl-PL" sz="1300">
              <a:cs typeface="Calibri" panose="020F0502020204030204"/>
            </a:endParaRPr>
          </a:p>
          <a:p>
            <a:r>
              <a:rPr lang="pl-PL" sz="1300" b="1">
                <a:ea typeface="+mn-lt"/>
                <a:cs typeface="+mn-lt"/>
              </a:rPr>
              <a:t>Dzieciństwo spędził Sobieski w rezydencji pradziada, hetmana wielkiego koronnego Stanisława Żółkiewskiego, w Żółkwi.</a:t>
            </a:r>
            <a:endParaRPr lang="pl-PL" sz="1300"/>
          </a:p>
          <a:p>
            <a:r>
              <a:rPr lang="pl-PL" sz="1300">
                <a:ea typeface="+mn-lt"/>
                <a:cs typeface="+mn-lt"/>
              </a:rPr>
              <a:t>Jan Sobieski spokrewniony był z potężnym rodem Żółkiewskich poprzez matkę, Zofię Teofilę z Daniłowiczów, wojewodziankę ruską - był prawnukiem hetmana. Żółkiew była ulubioną rezydencją króla i tam, już w dorosłym życiu, spędzał najwięcej czasu.</a:t>
            </a:r>
            <a:endParaRPr lang="pl-PL" sz="1300"/>
          </a:p>
          <a:p>
            <a:r>
              <a:rPr lang="pl-PL" sz="1300" b="1">
                <a:ea typeface="+mn-lt"/>
                <a:cs typeface="+mn-lt"/>
              </a:rPr>
              <a:t>Jan Sobieski pochodził z rodu Sobieskich z Sobieszyna - wsi szlacheckiej stanowiącej gniazdo rodu.</a:t>
            </a:r>
            <a:endParaRPr lang="pl-PL" sz="1300">
              <a:cs typeface="Calibri"/>
            </a:endParaRPr>
          </a:p>
          <a:p>
            <a:r>
              <a:rPr lang="pl-PL" sz="1300">
                <a:ea typeface="+mn-lt"/>
                <a:cs typeface="+mn-lt"/>
              </a:rPr>
              <a:t>Jego ojcem był działacz polityczny Jakub Sobieski (pod koniec życia kasztelan krakowski), a dziadkiem Marek Sobieski - magnat, wojewoda, kasztelan lubelski, chorąży wielki koronny, starosta łucki. Obaj, oprócz sprawowania wysokich funkcji państwowych, odznaczyli się zasługami na polu walki (Marek, jako wprawny szermierz, cieszył się zaufaniem i uznaniem Stefana Batorego). Natomiast matką Jana Sobieskiego była Zofia Teofila z Daniłowiczów Sobieska , córka wojewody ruskiego Jana Daniłowicza i Zofii z Żółkiewskich - córki hetmana Stanisława Żółkiewskiego. Rodzice Sobieskiego posiadali siedmioro potomstwa, z czego jedynie czworo dożyło dorosłości: Marek - rotmistrz wojsk koronnych, który zginął w niewoli tatarskiej (trafił do niej po bitwie pod Batohem, gdzie pojmały go wojska Chmielnickiego), Katarzyna - żona Michała Kazimierza Radziwiłła i Anna - wstąpiła do zakonu benedyktynek, gdzie zmarła w wieku 19 lat.</a:t>
            </a:r>
            <a:endParaRPr lang="pl-PL" sz="1300"/>
          </a:p>
          <a:p>
            <a:endParaRPr lang="pl-PL" sz="1300">
              <a:cs typeface="Calibri"/>
            </a:endParaRPr>
          </a:p>
          <a:p>
            <a:endParaRPr lang="pl-PL" sz="1300">
              <a:cs typeface="Calibri"/>
            </a:endParaRPr>
          </a:p>
          <a:p>
            <a:endParaRPr lang="pl-PL" sz="1300">
              <a:cs typeface="Calibri"/>
            </a:endParaRPr>
          </a:p>
        </p:txBody>
      </p:sp>
      <p:pic>
        <p:nvPicPr>
          <p:cNvPr id="4" name="Obraz 4" descr="Obraz zawierający osoba, wewnątrz, podłoże, grupa&#10;&#10;Opis wygenerowany automatycznie">
            <a:extLst>
              <a:ext uri="{FF2B5EF4-FFF2-40B4-BE49-F238E27FC236}">
                <a16:creationId xmlns:a16="http://schemas.microsoft.com/office/drawing/2014/main" id="{C2542222-62AC-4792-BFA2-031AF87F2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20883" y="1119996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29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499343D-E927-41D0-B997-E44A300C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9725" y="1119591"/>
            <a:ext cx="4965868" cy="4598497"/>
            <a:chOff x="579725" y="1119591"/>
            <a:chExt cx="4965868" cy="459849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FE77256-F3E1-4633-8F6F-DC11A9E58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4952"/>
            <a:ext cx="4324642" cy="29396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</a:rPr>
              <a:t> Patron Sp 5 w Szczecinku 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FFD729-29F1-4CDA-9BC9-EF3C81ACF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86683"/>
            <a:ext cx="4324642" cy="11993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</a:rPr>
              <a:t>Jan III Sobieski jest patronem SP 5 w Szczecinku</a:t>
            </a:r>
          </a:p>
        </p:txBody>
      </p:sp>
      <p:pic>
        <p:nvPicPr>
          <p:cNvPr id="4" name="Obraz 4" descr="Obraz zawierający tekst, budynek, okno&#10;&#10;Opis wygenerowany automatycznie">
            <a:extLst>
              <a:ext uri="{FF2B5EF4-FFF2-40B4-BE49-F238E27FC236}">
                <a16:creationId xmlns:a16="http://schemas.microsoft.com/office/drawing/2014/main" id="{4E2144D5-0D17-4460-A6D7-84FA056563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04" r="27440"/>
          <a:stretch/>
        </p:blipFill>
        <p:spPr>
          <a:xfrm>
            <a:off x="6094114" y="1321031"/>
            <a:ext cx="5428611" cy="4210940"/>
          </a:xfrm>
          <a:prstGeom prst="rect">
            <a:avLst/>
          </a:prstGeom>
          <a:ln w="28575">
            <a:noFill/>
          </a:ln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3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664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Panoramiczny</PresentationFormat>
  <Slides>8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Office Theme</vt:lpstr>
      <vt:lpstr>12 września 1683 rok</vt:lpstr>
      <vt:lpstr>Panowanie Jana III Sobieskiego</vt:lpstr>
      <vt:lpstr>Rodzice i Żona </vt:lpstr>
      <vt:lpstr>Osiągnięcia Jana III </vt:lpstr>
      <vt:lpstr>12 Wrzesień</vt:lpstr>
      <vt:lpstr>Majątek Sobieskich</vt:lpstr>
      <vt:lpstr>Ciekawostki </vt:lpstr>
      <vt:lpstr> Patron Sp 5 w Szczecinku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revision>4</cp:revision>
  <dcterms:created xsi:type="dcterms:W3CDTF">2021-09-05T09:48:11Z</dcterms:created>
  <dcterms:modified xsi:type="dcterms:W3CDTF">2021-09-09T13:05:38Z</dcterms:modified>
</cp:coreProperties>
</file>